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70" r:id="rId2"/>
    <p:sldId id="368" r:id="rId3"/>
    <p:sldId id="369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FF"/>
    <a:srgbClr val="0020C2"/>
    <a:srgbClr val="FFFF00"/>
    <a:srgbClr val="4F81B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>
        <p:scale>
          <a:sx n="118" d="100"/>
          <a:sy n="118" d="100"/>
        </p:scale>
        <p:origin x="-1398" y="-54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15.06.2022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2" cstate="print">
            <a:grayscl/>
            <a:lum bright="-10000" contrast="20000"/>
          </a:blip>
          <a:srcRect l="14812" b="3768"/>
          <a:stretch>
            <a:fillRect/>
          </a:stretch>
        </p:blipFill>
        <p:spPr bwMode="auto">
          <a:xfrm>
            <a:off x="34332" y="915566"/>
            <a:ext cx="5552765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664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 smtClean="0"/>
              <a:t>SYTGT058</a:t>
            </a:r>
            <a:r>
              <a:rPr lang="pl-PL" sz="2000" smtClean="0"/>
              <a:t> </a:t>
            </a:r>
            <a:r>
              <a:rPr lang="en-US" sz="2000" smtClean="0"/>
              <a:t>Damascus </a:t>
            </a:r>
            <a:r>
              <a:rPr lang="en-US" sz="2000" dirty="0" smtClean="0"/>
              <a:t>Chemical Weapon research facility</a:t>
            </a:r>
            <a:endParaRPr lang="en-US" sz="2000" dirty="0"/>
          </a:p>
        </p:txBody>
      </p:sp>
      <p:sp>
        <p:nvSpPr>
          <p:cNvPr id="4" name="Stjerne med 4 tagger 3"/>
          <p:cNvSpPr/>
          <p:nvPr/>
        </p:nvSpPr>
        <p:spPr>
          <a:xfrm>
            <a:off x="7782392" y="2334706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rgbClr val="FF0000"/>
              </a:solidFill>
            </a:endParaRPr>
          </a:p>
        </p:txBody>
      </p:sp>
      <p:sp>
        <p:nvSpPr>
          <p:cNvPr id="5" name="TekstSylinder 4"/>
          <p:cNvSpPr txBox="1"/>
          <p:nvPr/>
        </p:nvSpPr>
        <p:spPr>
          <a:xfrm>
            <a:off x="7791412" y="2210602"/>
            <a:ext cx="684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FF0000"/>
                </a:solidFill>
                <a:latin typeface="Arial Black" pitchFamily="34" charset="0"/>
              </a:rPr>
              <a:t>058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r>
              <a:rPr lang="pl-PL" sz="1200" dirty="0"/>
              <a:t>DESIRED POINT of IMPACT:</a:t>
            </a:r>
          </a:p>
          <a:p>
            <a:endParaRPr lang="en-US" sz="1100" dirty="0"/>
          </a:p>
          <a:p>
            <a:r>
              <a:rPr lang="pl-PL" sz="1050" dirty="0" smtClean="0"/>
              <a:t>DPI </a:t>
            </a:r>
            <a:r>
              <a:rPr lang="en-US" sz="1050" dirty="0" smtClean="0"/>
              <a:t>1</a:t>
            </a:r>
            <a:r>
              <a:rPr lang="pl-PL" sz="1050" dirty="0" smtClean="0"/>
              <a:t> </a:t>
            </a:r>
            <a:r>
              <a:rPr lang="en-US" sz="1050" dirty="0" smtClean="0"/>
              <a:t>    </a:t>
            </a:r>
            <a:r>
              <a:rPr lang="pl-PL" sz="1050" dirty="0" smtClean="0"/>
              <a:t>- </a:t>
            </a:r>
            <a:r>
              <a:rPr lang="nb-NO" sz="1050" dirty="0" smtClean="0"/>
              <a:t>N33 25.031 E036 41.150</a:t>
            </a:r>
            <a:r>
              <a:rPr lang="pl-PL" sz="1050" dirty="0" smtClean="0"/>
              <a:t>/ </a:t>
            </a:r>
            <a:r>
              <a:rPr lang="en-US" sz="1050" dirty="0" smtClean="0"/>
              <a:t>1965ft </a:t>
            </a:r>
            <a:r>
              <a:rPr lang="pl-PL" sz="1050" dirty="0" smtClean="0"/>
              <a:t>/</a:t>
            </a:r>
            <a:r>
              <a:rPr lang="en-US" sz="1050" dirty="0" smtClean="0"/>
              <a:t> 2</a:t>
            </a:r>
            <a:r>
              <a:rPr lang="en-US" sz="1050" dirty="0" smtClean="0"/>
              <a:t>x 500 </a:t>
            </a:r>
            <a:r>
              <a:rPr lang="nb-NO" sz="1050" dirty="0" err="1" smtClean="0"/>
              <a:t>lbs</a:t>
            </a:r>
            <a:r>
              <a:rPr lang="nb-NO" sz="1050" dirty="0" smtClean="0"/>
              <a:t> </a:t>
            </a:r>
          </a:p>
          <a:p>
            <a:r>
              <a:rPr lang="pl-PL" sz="1050" dirty="0" smtClean="0"/>
              <a:t>DPI </a:t>
            </a:r>
            <a:r>
              <a:rPr lang="en-US" sz="1050" dirty="0" smtClean="0"/>
              <a:t>2</a:t>
            </a:r>
            <a:r>
              <a:rPr lang="pl-PL" sz="1050" dirty="0" smtClean="0"/>
              <a:t> </a:t>
            </a:r>
            <a:r>
              <a:rPr lang="en-US" sz="1050" dirty="0" smtClean="0"/>
              <a:t>    </a:t>
            </a:r>
            <a:r>
              <a:rPr lang="pl-PL" sz="1050" dirty="0" smtClean="0"/>
              <a:t>- </a:t>
            </a:r>
            <a:r>
              <a:rPr lang="nb-NO" sz="1050" dirty="0" smtClean="0"/>
              <a:t>N33 25.164 E036 41.055</a:t>
            </a:r>
            <a:r>
              <a:rPr lang="pl-PL" sz="1050" dirty="0" smtClean="0"/>
              <a:t>/ </a:t>
            </a:r>
            <a:r>
              <a:rPr lang="en-US" sz="1050" dirty="0" smtClean="0"/>
              <a:t>1990ft </a:t>
            </a:r>
            <a:r>
              <a:rPr lang="pl-PL" sz="1050" dirty="0" smtClean="0"/>
              <a:t>/</a:t>
            </a:r>
            <a:r>
              <a:rPr lang="en-US" sz="1050" dirty="0" smtClean="0"/>
              <a:t> </a:t>
            </a:r>
            <a:r>
              <a:rPr lang="en-US" sz="1050" dirty="0" smtClean="0"/>
              <a:t>1x 2000</a:t>
            </a:r>
            <a:r>
              <a:rPr lang="nb-NO" sz="1050" dirty="0" err="1" smtClean="0"/>
              <a:t>lbs</a:t>
            </a:r>
            <a:r>
              <a:rPr lang="nb-NO" sz="1050" dirty="0" smtClean="0"/>
              <a:t> </a:t>
            </a:r>
            <a:endParaRPr lang="nb-NO" sz="1050" dirty="0" smtClean="0"/>
          </a:p>
          <a:p>
            <a:r>
              <a:rPr lang="pl-PL" sz="1050" dirty="0" smtClean="0"/>
              <a:t>DPI </a:t>
            </a:r>
            <a:r>
              <a:rPr lang="en-US" sz="1050" dirty="0"/>
              <a:t>3</a:t>
            </a:r>
            <a:r>
              <a:rPr lang="pl-PL" sz="1050" dirty="0"/>
              <a:t> </a:t>
            </a:r>
            <a:r>
              <a:rPr lang="en-US" sz="1050" dirty="0"/>
              <a:t>    </a:t>
            </a:r>
            <a:r>
              <a:rPr lang="pl-PL" sz="1050" dirty="0"/>
              <a:t>- </a:t>
            </a:r>
            <a:r>
              <a:rPr lang="nb-NO" sz="1050" dirty="0" smtClean="0"/>
              <a:t>N33 24.872 E036 41.298</a:t>
            </a:r>
            <a:r>
              <a:rPr lang="pl-PL" sz="1050" dirty="0" smtClean="0"/>
              <a:t>/ </a:t>
            </a:r>
            <a:r>
              <a:rPr lang="en-US" sz="1050" dirty="0" smtClean="0"/>
              <a:t>1929</a:t>
            </a:r>
            <a:r>
              <a:rPr lang="en-US" sz="1050" dirty="0" smtClean="0"/>
              <a:t>ft </a:t>
            </a:r>
            <a:r>
              <a:rPr lang="pl-PL" sz="1050" dirty="0"/>
              <a:t>/</a:t>
            </a:r>
            <a:r>
              <a:rPr lang="en-US" sz="1050" dirty="0"/>
              <a:t> </a:t>
            </a:r>
            <a:r>
              <a:rPr lang="en-US" sz="1050" dirty="0" smtClean="0"/>
              <a:t>1x 500 </a:t>
            </a:r>
            <a:r>
              <a:rPr lang="nb-NO" sz="1050" dirty="0" err="1" smtClean="0"/>
              <a:t>lbs</a:t>
            </a:r>
            <a:r>
              <a:rPr lang="nb-NO" sz="1050" dirty="0" smtClean="0"/>
              <a:t> </a:t>
            </a:r>
          </a:p>
          <a:p>
            <a:r>
              <a:rPr lang="pl-PL" sz="1050" dirty="0" smtClean="0"/>
              <a:t>DPI </a:t>
            </a:r>
            <a:r>
              <a:rPr lang="en-US" sz="1050" dirty="0" smtClean="0"/>
              <a:t>4</a:t>
            </a:r>
            <a:r>
              <a:rPr lang="pl-PL" sz="1050" dirty="0" smtClean="0"/>
              <a:t> </a:t>
            </a:r>
            <a:r>
              <a:rPr lang="en-US" sz="1050" dirty="0" smtClean="0"/>
              <a:t>    </a:t>
            </a:r>
            <a:r>
              <a:rPr lang="pl-PL" sz="1050" dirty="0" smtClean="0"/>
              <a:t>- </a:t>
            </a:r>
            <a:r>
              <a:rPr lang="nb-NO" sz="1050" dirty="0" smtClean="0"/>
              <a:t>N33 25.112 E036 41.405 </a:t>
            </a:r>
            <a:r>
              <a:rPr lang="pl-PL" sz="1050" dirty="0" smtClean="0"/>
              <a:t>/ </a:t>
            </a:r>
            <a:r>
              <a:rPr lang="en-US" sz="1050" dirty="0" smtClean="0"/>
              <a:t>1951ft </a:t>
            </a:r>
            <a:r>
              <a:rPr lang="pl-PL" sz="1050" dirty="0" smtClean="0"/>
              <a:t>/</a:t>
            </a:r>
            <a:r>
              <a:rPr lang="en-US" sz="1050" dirty="0" smtClean="0"/>
              <a:t> </a:t>
            </a:r>
            <a:r>
              <a:rPr lang="en-US" sz="1050" dirty="0" smtClean="0"/>
              <a:t>1x 500 </a:t>
            </a:r>
            <a:r>
              <a:rPr lang="nb-NO" sz="1050" dirty="0" err="1" smtClean="0"/>
              <a:t>lbs</a:t>
            </a:r>
            <a:r>
              <a:rPr lang="nb-NO" sz="1050" dirty="0" smtClean="0"/>
              <a:t> </a:t>
            </a:r>
            <a:endParaRPr lang="nb-NO" sz="1050" dirty="0" smtClean="0"/>
          </a:p>
          <a:p>
            <a:endParaRPr lang="nb-NO" sz="1050" dirty="0" smtClean="0"/>
          </a:p>
          <a:p>
            <a:r>
              <a:rPr lang="nb-NO" sz="1050" dirty="0" smtClean="0"/>
              <a:t>DPI 1: Chemical </a:t>
            </a:r>
            <a:r>
              <a:rPr lang="nb-NO" sz="1050" dirty="0" err="1" smtClean="0"/>
              <a:t>production</a:t>
            </a:r>
            <a:r>
              <a:rPr lang="nb-NO" sz="1050" dirty="0" smtClean="0"/>
              <a:t> </a:t>
            </a:r>
            <a:r>
              <a:rPr lang="nb-NO" sz="1050" dirty="0" err="1" smtClean="0"/>
              <a:t>facility</a:t>
            </a:r>
            <a:endParaRPr lang="nb-NO" sz="1050" dirty="0" smtClean="0"/>
          </a:p>
          <a:p>
            <a:r>
              <a:rPr lang="nb-NO" sz="1050" dirty="0" smtClean="0"/>
              <a:t>DPI 2: Office </a:t>
            </a:r>
            <a:r>
              <a:rPr lang="nb-NO" sz="1050" dirty="0" err="1" smtClean="0"/>
              <a:t>spaces</a:t>
            </a:r>
            <a:r>
              <a:rPr lang="nb-NO" sz="1050" dirty="0" smtClean="0"/>
              <a:t> and </a:t>
            </a:r>
            <a:r>
              <a:rPr lang="nb-NO" sz="1050" dirty="0" err="1" smtClean="0"/>
              <a:t>research</a:t>
            </a:r>
            <a:r>
              <a:rPr lang="nb-NO" sz="1050" dirty="0" smtClean="0"/>
              <a:t> </a:t>
            </a:r>
            <a:r>
              <a:rPr lang="nb-NO" sz="1050" dirty="0" err="1" smtClean="0"/>
              <a:t>laboratory</a:t>
            </a:r>
            <a:endParaRPr lang="nb-NO" sz="1050" dirty="0" smtClean="0"/>
          </a:p>
          <a:p>
            <a:r>
              <a:rPr lang="nb-NO" sz="1050" dirty="0" smtClean="0"/>
              <a:t>DPI 3: Chemical </a:t>
            </a:r>
            <a:r>
              <a:rPr lang="nb-NO" sz="1050" dirty="0" err="1" smtClean="0"/>
              <a:t>storage</a:t>
            </a:r>
            <a:endParaRPr lang="nb-NO" sz="1050" dirty="0" smtClean="0"/>
          </a:p>
          <a:p>
            <a:r>
              <a:rPr lang="nb-NO" sz="1050" dirty="0" smtClean="0"/>
              <a:t>DPI 4: Chemical </a:t>
            </a:r>
            <a:r>
              <a:rPr lang="nb-NO" sz="1050" dirty="0" err="1" smtClean="0"/>
              <a:t>storage</a:t>
            </a:r>
            <a:endParaRPr lang="nb-NO" sz="1050" dirty="0" smtClean="0"/>
          </a:p>
          <a:p>
            <a:endParaRPr lang="nb-NO" sz="1050" dirty="0" smtClean="0"/>
          </a:p>
          <a:p>
            <a:r>
              <a:rPr lang="nb-NO" sz="1050" b="1" dirty="0" smtClean="0"/>
              <a:t>NOTE: </a:t>
            </a:r>
            <a:r>
              <a:rPr lang="nb-NO" sz="1050" dirty="0" smtClean="0"/>
              <a:t>SYTGT058 is </a:t>
            </a:r>
            <a:r>
              <a:rPr lang="nb-NO" sz="1050" dirty="0" err="1" smtClean="0"/>
              <a:t>colocated</a:t>
            </a:r>
            <a:r>
              <a:rPr lang="nb-NO" sz="1050" dirty="0" smtClean="0"/>
              <a:t> </a:t>
            </a:r>
            <a:r>
              <a:rPr lang="nb-NO" sz="1050" dirty="0" err="1" smtClean="0"/>
              <a:t>with</a:t>
            </a:r>
            <a:r>
              <a:rPr lang="nb-NO" sz="1050" dirty="0" smtClean="0"/>
              <a:t> SYTGT063 and SYTGT064 in </a:t>
            </a:r>
            <a:r>
              <a:rPr lang="nb-NO" sz="1050" dirty="0" err="1" smtClean="0"/>
              <a:t>Damascus</a:t>
            </a:r>
            <a:r>
              <a:rPr lang="nb-NO" sz="1050" dirty="0" smtClean="0"/>
              <a:t> </a:t>
            </a:r>
            <a:r>
              <a:rPr lang="nb-NO" sz="1050" dirty="0" err="1" smtClean="0"/>
              <a:t>Idustrial</a:t>
            </a:r>
            <a:r>
              <a:rPr lang="nb-NO" sz="1050" dirty="0" smtClean="0"/>
              <a:t> Park.</a:t>
            </a:r>
          </a:p>
          <a:p>
            <a:r>
              <a:rPr lang="nb-NO" sz="1050" b="1" dirty="0" smtClean="0"/>
              <a:t>NOTE: </a:t>
            </a:r>
            <a:r>
              <a:rPr lang="nb-NO" sz="1050" dirty="0" err="1" smtClean="0"/>
              <a:t>that</a:t>
            </a:r>
            <a:r>
              <a:rPr lang="nb-NO" sz="1050" dirty="0" smtClean="0"/>
              <a:t> </a:t>
            </a:r>
            <a:r>
              <a:rPr lang="nb-NO" sz="1050" dirty="0" err="1" smtClean="0"/>
              <a:t>there</a:t>
            </a:r>
            <a:r>
              <a:rPr lang="nb-NO" sz="1050" dirty="0" smtClean="0"/>
              <a:t> </a:t>
            </a:r>
            <a:r>
              <a:rPr lang="nb-NO" sz="1050" dirty="0" err="1" smtClean="0"/>
              <a:t>are</a:t>
            </a:r>
            <a:r>
              <a:rPr lang="nb-NO" sz="1050" dirty="0" smtClean="0"/>
              <a:t> </a:t>
            </a:r>
            <a:r>
              <a:rPr lang="nb-NO" sz="1050" dirty="0" err="1" smtClean="0"/>
              <a:t>three</a:t>
            </a:r>
            <a:r>
              <a:rPr lang="nb-NO" sz="1050" dirty="0" smtClean="0"/>
              <a:t> </a:t>
            </a:r>
            <a:r>
              <a:rPr lang="nb-NO" sz="1050" dirty="0" err="1" smtClean="0"/>
              <a:t>powerplants</a:t>
            </a:r>
            <a:r>
              <a:rPr lang="nb-NO" sz="1050" dirty="0" smtClean="0"/>
              <a:t> in </a:t>
            </a:r>
            <a:r>
              <a:rPr lang="nb-NO" sz="1050" dirty="0" err="1" smtClean="0"/>
              <a:t>this</a:t>
            </a:r>
            <a:r>
              <a:rPr lang="nb-NO" sz="1050" dirty="0" smtClean="0"/>
              <a:t> </a:t>
            </a:r>
            <a:r>
              <a:rPr lang="nb-NO" sz="1050" dirty="0" err="1" smtClean="0"/>
              <a:t>industrial</a:t>
            </a:r>
            <a:r>
              <a:rPr lang="nb-NO" sz="1050" dirty="0" smtClean="0"/>
              <a:t> park. </a:t>
            </a:r>
            <a:r>
              <a:rPr lang="nb-NO" sz="1050" dirty="0" err="1" smtClean="0"/>
              <a:t>Destruction</a:t>
            </a:r>
            <a:r>
              <a:rPr lang="nb-NO" sz="1050" dirty="0" smtClean="0"/>
              <a:t> </a:t>
            </a:r>
            <a:r>
              <a:rPr lang="nb-NO" sz="1050" dirty="0" err="1" smtClean="0"/>
              <a:t>of</a:t>
            </a:r>
            <a:r>
              <a:rPr lang="nb-NO" sz="1050" dirty="0" smtClean="0"/>
              <a:t> </a:t>
            </a:r>
            <a:r>
              <a:rPr lang="nb-NO" sz="1050" dirty="0" err="1" smtClean="0"/>
              <a:t>these</a:t>
            </a:r>
            <a:r>
              <a:rPr lang="nb-NO" sz="1050" dirty="0" smtClean="0"/>
              <a:t> </a:t>
            </a:r>
            <a:r>
              <a:rPr lang="nb-NO" sz="1050" dirty="0" err="1" smtClean="0"/>
              <a:t>likely</a:t>
            </a:r>
            <a:r>
              <a:rPr lang="nb-NO" sz="1050" dirty="0" smtClean="0"/>
              <a:t> </a:t>
            </a:r>
            <a:r>
              <a:rPr lang="nb-NO" sz="1050" dirty="0" err="1" smtClean="0"/>
              <a:t>will</a:t>
            </a:r>
            <a:r>
              <a:rPr lang="nb-NO" sz="1050" dirty="0" smtClean="0"/>
              <a:t> </a:t>
            </a:r>
            <a:r>
              <a:rPr lang="nb-NO" sz="1050" dirty="0" err="1" smtClean="0"/>
              <a:t>shut</a:t>
            </a:r>
            <a:r>
              <a:rPr lang="nb-NO" sz="1050" dirty="0" smtClean="0"/>
              <a:t> </a:t>
            </a:r>
            <a:r>
              <a:rPr lang="nb-NO" sz="1050" dirty="0" err="1" smtClean="0"/>
              <a:t>down</a:t>
            </a:r>
            <a:r>
              <a:rPr lang="nb-NO" sz="1050" dirty="0" smtClean="0"/>
              <a:t> </a:t>
            </a:r>
            <a:r>
              <a:rPr lang="nb-NO" sz="1050" dirty="0" err="1" smtClean="0"/>
              <a:t>production</a:t>
            </a:r>
            <a:r>
              <a:rPr lang="nb-NO" sz="1050" dirty="0" smtClean="0"/>
              <a:t> to </a:t>
            </a:r>
            <a:r>
              <a:rPr lang="nb-NO" sz="1050" dirty="0" err="1" smtClean="0"/>
              <a:t>the</a:t>
            </a:r>
            <a:r>
              <a:rPr lang="nb-NO" sz="1050" dirty="0" smtClean="0"/>
              <a:t> </a:t>
            </a:r>
            <a:r>
              <a:rPr lang="nb-NO" sz="1050" dirty="0" err="1" smtClean="0"/>
              <a:t>entire</a:t>
            </a:r>
            <a:r>
              <a:rPr lang="nb-NO" sz="1050" dirty="0" smtClean="0"/>
              <a:t> </a:t>
            </a:r>
            <a:r>
              <a:rPr lang="nb-NO" sz="1050" dirty="0" err="1" smtClean="0"/>
              <a:t>industrial</a:t>
            </a:r>
            <a:r>
              <a:rPr lang="nb-NO" sz="1050" dirty="0" smtClean="0"/>
              <a:t> park. </a:t>
            </a:r>
            <a:endParaRPr lang="nb-NO" sz="1050" dirty="0"/>
          </a:p>
          <a:p>
            <a:endParaRPr lang="nb-NO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443958"/>
            <a:ext cx="5724128" cy="57606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70000" lnSpcReduction="20000"/>
          </a:bodyPr>
          <a:lstStyle/>
          <a:p>
            <a:r>
              <a:rPr lang="en-US" sz="1200" dirty="0" smtClean="0"/>
              <a:t>CDC: All targets that are not assigned as targets are civilian, but of specific collateral damage concern are the locations listed in the picture. These are chemical tanks with highly flammable </a:t>
            </a:r>
            <a:r>
              <a:rPr lang="en-US" sz="1200" dirty="0" smtClean="0"/>
              <a:t>chemicals and a destruction of these might lead to a fire that might spread to several other buildings.  DPI 1 is also between two chemical installations that handle the dangerous civilian chemicals. Office building next to DPI 2 is a civilian office building with the administration for this entire industrial park.</a:t>
            </a:r>
            <a:endParaRPr lang="en-US" sz="1200" dirty="0"/>
          </a:p>
        </p:txBody>
      </p:sp>
      <p:sp>
        <p:nvSpPr>
          <p:cNvPr id="3" name="Pil opp 2"/>
          <p:cNvSpPr/>
          <p:nvPr/>
        </p:nvSpPr>
        <p:spPr>
          <a:xfrm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xmlns="" id="{24FA472B-8617-4BEA-9D9A-D0598710EA0F}"/>
              </a:ext>
            </a:extLst>
          </p:cNvPr>
          <p:cNvSpPr/>
          <p:nvPr/>
        </p:nvSpPr>
        <p:spPr>
          <a:xfrm>
            <a:off x="2359292" y="2651574"/>
            <a:ext cx="63117" cy="64335"/>
          </a:xfrm>
          <a:prstGeom prst="triangl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FF000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DB5088E3-F45C-48A7-8079-5FB2482E42EF}"/>
              </a:ext>
            </a:extLst>
          </p:cNvPr>
          <p:cNvSpPr txBox="1"/>
          <p:nvPr/>
        </p:nvSpPr>
        <p:spPr>
          <a:xfrm>
            <a:off x="2275560" y="2663298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</a:rPr>
              <a:t>1</a:t>
            </a:r>
            <a:endParaRPr lang="is-IS" sz="800" dirty="0">
              <a:solidFill>
                <a:srgbClr val="FF0000"/>
              </a:solidFill>
            </a:endParaRPr>
          </a:p>
        </p:txBody>
      </p:sp>
      <p:sp>
        <p:nvSpPr>
          <p:cNvPr id="24" name="Isosceles Triangle 40">
            <a:extLst>
              <a:ext uri="{FF2B5EF4-FFF2-40B4-BE49-F238E27FC236}">
                <a16:creationId xmlns:a16="http://schemas.microsoft.com/office/drawing/2014/main" xmlns="" id="{24FA472B-8617-4BEA-9D9A-D0598710EA0F}"/>
              </a:ext>
            </a:extLst>
          </p:cNvPr>
          <p:cNvSpPr/>
          <p:nvPr/>
        </p:nvSpPr>
        <p:spPr>
          <a:xfrm>
            <a:off x="2003547" y="1929300"/>
            <a:ext cx="63117" cy="64335"/>
          </a:xfrm>
          <a:prstGeom prst="triangl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FF0000"/>
              </a:solidFill>
            </a:endParaRPr>
          </a:p>
        </p:txBody>
      </p:sp>
      <p:sp>
        <p:nvSpPr>
          <p:cNvPr id="25" name="TextBox 46">
            <a:extLst>
              <a:ext uri="{FF2B5EF4-FFF2-40B4-BE49-F238E27FC236}">
                <a16:creationId xmlns:a16="http://schemas.microsoft.com/office/drawing/2014/main" xmlns="" id="{DB5088E3-F45C-48A7-8079-5FB2482E42EF}"/>
              </a:ext>
            </a:extLst>
          </p:cNvPr>
          <p:cNvSpPr txBox="1"/>
          <p:nvPr/>
        </p:nvSpPr>
        <p:spPr>
          <a:xfrm>
            <a:off x="1919428" y="193931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800" dirty="0" smtClean="0">
                <a:solidFill>
                  <a:srgbClr val="FF0000"/>
                </a:solidFill>
              </a:rPr>
              <a:t>2</a:t>
            </a:r>
            <a:endParaRPr lang="is-IS" sz="800" dirty="0">
              <a:solidFill>
                <a:srgbClr val="FF0000"/>
              </a:solidFill>
            </a:endParaRPr>
          </a:p>
        </p:txBody>
      </p:sp>
      <p:sp>
        <p:nvSpPr>
          <p:cNvPr id="26" name="TextBox 46">
            <a:extLst>
              <a:ext uri="{FF2B5EF4-FFF2-40B4-BE49-F238E27FC236}">
                <a16:creationId xmlns:a16="http://schemas.microsoft.com/office/drawing/2014/main" xmlns="" id="{DB5088E3-F45C-48A7-8079-5FB2482E42EF}"/>
              </a:ext>
            </a:extLst>
          </p:cNvPr>
          <p:cNvSpPr txBox="1"/>
          <p:nvPr/>
        </p:nvSpPr>
        <p:spPr>
          <a:xfrm>
            <a:off x="2924804" y="3531302"/>
            <a:ext cx="51296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</a:rPr>
              <a:t>3</a:t>
            </a:r>
            <a:endParaRPr lang="is-IS" sz="800" dirty="0">
              <a:solidFill>
                <a:srgbClr val="FF0000"/>
              </a:solidFill>
            </a:endParaRPr>
          </a:p>
        </p:txBody>
      </p:sp>
      <p:sp>
        <p:nvSpPr>
          <p:cNvPr id="27" name="Isosceles Triangle 40">
            <a:extLst>
              <a:ext uri="{FF2B5EF4-FFF2-40B4-BE49-F238E27FC236}">
                <a16:creationId xmlns:a16="http://schemas.microsoft.com/office/drawing/2014/main" xmlns="" id="{24FA472B-8617-4BEA-9D9A-D0598710EA0F}"/>
              </a:ext>
            </a:extLst>
          </p:cNvPr>
          <p:cNvSpPr/>
          <p:nvPr/>
        </p:nvSpPr>
        <p:spPr>
          <a:xfrm>
            <a:off x="3507512" y="2307166"/>
            <a:ext cx="63117" cy="64335"/>
          </a:xfrm>
          <a:prstGeom prst="triangl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FF0000"/>
              </a:solidFill>
            </a:endParaRPr>
          </a:p>
        </p:txBody>
      </p:sp>
      <p:sp>
        <p:nvSpPr>
          <p:cNvPr id="29" name="Isosceles Triangle 40">
            <a:extLst>
              <a:ext uri="{FF2B5EF4-FFF2-40B4-BE49-F238E27FC236}">
                <a16:creationId xmlns:a16="http://schemas.microsoft.com/office/drawing/2014/main" xmlns="" id="{24FA472B-8617-4BEA-9D9A-D0598710EA0F}"/>
              </a:ext>
            </a:extLst>
          </p:cNvPr>
          <p:cNvSpPr/>
          <p:nvPr/>
        </p:nvSpPr>
        <p:spPr>
          <a:xfrm>
            <a:off x="2923632" y="3488171"/>
            <a:ext cx="63117" cy="64335"/>
          </a:xfrm>
          <a:prstGeom prst="triangl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600" dirty="0">
              <a:solidFill>
                <a:srgbClr val="FF0000"/>
              </a:solidFill>
            </a:endParaRPr>
          </a:p>
        </p:txBody>
      </p:sp>
      <p:sp>
        <p:nvSpPr>
          <p:cNvPr id="30" name="TextBox 46">
            <a:extLst>
              <a:ext uri="{FF2B5EF4-FFF2-40B4-BE49-F238E27FC236}">
                <a16:creationId xmlns:a16="http://schemas.microsoft.com/office/drawing/2014/main" xmlns="" id="{DB5088E3-F45C-48A7-8079-5FB2482E42EF}"/>
              </a:ext>
            </a:extLst>
          </p:cNvPr>
          <p:cNvSpPr txBox="1"/>
          <p:nvPr/>
        </p:nvSpPr>
        <p:spPr>
          <a:xfrm>
            <a:off x="3546592" y="2357390"/>
            <a:ext cx="51296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</a:rPr>
              <a:t>4</a:t>
            </a:r>
            <a:endParaRPr lang="is-IS" sz="800" dirty="0">
              <a:solidFill>
                <a:srgbClr val="FF0000"/>
              </a:solidFill>
            </a:endParaRPr>
          </a:p>
        </p:txBody>
      </p:sp>
      <p:sp>
        <p:nvSpPr>
          <p:cNvPr id="32" name="Rektangel 31"/>
          <p:cNvSpPr/>
          <p:nvPr/>
        </p:nvSpPr>
        <p:spPr>
          <a:xfrm rot="20810711">
            <a:off x="2176189" y="2648689"/>
            <a:ext cx="143381" cy="144016"/>
          </a:xfrm>
          <a:prstGeom prst="rect">
            <a:avLst/>
          </a:prstGeom>
          <a:solidFill>
            <a:srgbClr val="FFFF00">
              <a:alpha val="6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ktangel 32"/>
          <p:cNvSpPr/>
          <p:nvPr/>
        </p:nvSpPr>
        <p:spPr>
          <a:xfrm rot="20810711">
            <a:off x="2459195" y="2578360"/>
            <a:ext cx="143381" cy="144016"/>
          </a:xfrm>
          <a:prstGeom prst="rect">
            <a:avLst/>
          </a:prstGeom>
          <a:solidFill>
            <a:srgbClr val="FFFF00">
              <a:alpha val="6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ktangel 36"/>
          <p:cNvSpPr/>
          <p:nvPr/>
        </p:nvSpPr>
        <p:spPr>
          <a:xfrm rot="20810711">
            <a:off x="2792540" y="3210359"/>
            <a:ext cx="238736" cy="244131"/>
          </a:xfrm>
          <a:prstGeom prst="rect">
            <a:avLst/>
          </a:prstGeom>
          <a:solidFill>
            <a:srgbClr val="FFFF00">
              <a:alpha val="6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ktangel 47"/>
          <p:cNvSpPr/>
          <p:nvPr/>
        </p:nvSpPr>
        <p:spPr>
          <a:xfrm rot="20810711">
            <a:off x="3198751" y="2256841"/>
            <a:ext cx="238736" cy="120106"/>
          </a:xfrm>
          <a:prstGeom prst="rect">
            <a:avLst/>
          </a:prstGeom>
          <a:solidFill>
            <a:srgbClr val="FFFF00">
              <a:alpha val="6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ktangel 48"/>
          <p:cNvSpPr/>
          <p:nvPr/>
        </p:nvSpPr>
        <p:spPr>
          <a:xfrm rot="20810711">
            <a:off x="4294503" y="1589228"/>
            <a:ext cx="238736" cy="120106"/>
          </a:xfrm>
          <a:prstGeom prst="rect">
            <a:avLst/>
          </a:prstGeom>
          <a:solidFill>
            <a:srgbClr val="FFFF00">
              <a:alpha val="6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ktangel 50"/>
          <p:cNvSpPr/>
          <p:nvPr/>
        </p:nvSpPr>
        <p:spPr>
          <a:xfrm rot="20810711">
            <a:off x="4317951" y="1758441"/>
            <a:ext cx="238736" cy="120106"/>
          </a:xfrm>
          <a:prstGeom prst="rect">
            <a:avLst/>
          </a:prstGeom>
          <a:solidFill>
            <a:srgbClr val="FFFF00">
              <a:alpha val="6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ktangel 51"/>
          <p:cNvSpPr/>
          <p:nvPr/>
        </p:nvSpPr>
        <p:spPr>
          <a:xfrm rot="4700941">
            <a:off x="4150487" y="2382660"/>
            <a:ext cx="238736" cy="120106"/>
          </a:xfrm>
          <a:prstGeom prst="rect">
            <a:avLst/>
          </a:prstGeom>
          <a:solidFill>
            <a:srgbClr val="FFFF00">
              <a:alpha val="6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ktangel 52"/>
          <p:cNvSpPr/>
          <p:nvPr/>
        </p:nvSpPr>
        <p:spPr>
          <a:xfrm rot="4700941">
            <a:off x="1813272" y="1938446"/>
            <a:ext cx="202400" cy="120106"/>
          </a:xfrm>
          <a:prstGeom prst="rect">
            <a:avLst/>
          </a:prstGeom>
          <a:solidFill>
            <a:srgbClr val="FFFF00">
              <a:alpha val="6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ktangel 53"/>
          <p:cNvSpPr/>
          <p:nvPr/>
        </p:nvSpPr>
        <p:spPr>
          <a:xfrm>
            <a:off x="179512" y="4155926"/>
            <a:ext cx="202400" cy="120106"/>
          </a:xfrm>
          <a:prstGeom prst="rect">
            <a:avLst/>
          </a:prstGeom>
          <a:solidFill>
            <a:srgbClr val="FFFF00">
              <a:alpha val="6000"/>
            </a:srgbClr>
          </a:solidFill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kstSylinder 54"/>
          <p:cNvSpPr txBox="1"/>
          <p:nvPr/>
        </p:nvSpPr>
        <p:spPr>
          <a:xfrm>
            <a:off x="389720" y="4083918"/>
            <a:ext cx="1914233" cy="257369"/>
          </a:xfrm>
          <a:prstGeom prst="rect">
            <a:avLst/>
          </a:prstGeom>
          <a:noFill/>
        </p:spPr>
        <p:txBody>
          <a:bodyPr wrap="none" lIns="36000" tIns="36000" rIns="36000" bIns="36000" rtlCol="0">
            <a:spAutoFit/>
          </a:bodyPr>
          <a:lstStyle/>
          <a:p>
            <a:r>
              <a:rPr lang="en-US" sz="1200" b="1" dirty="0" smtClean="0">
                <a:solidFill>
                  <a:srgbClr val="FFFF00"/>
                </a:solidFill>
              </a:rPr>
              <a:t>= Collateral Damage Concern</a:t>
            </a:r>
            <a:endParaRPr lang="en-US" sz="12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909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B388-42AA-4DF2-851A-CCA4A06B24AA}" type="slidenum">
              <a:rPr lang="nb-NO" smtClean="0"/>
              <a:pPr/>
              <a:t>2</a:t>
            </a:fld>
            <a:endParaRPr lang="nb-NO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grayscl/>
            <a:lum bright="-10000" contrast="20000"/>
          </a:blip>
          <a:srcRect l="14812" b="3768"/>
          <a:stretch>
            <a:fillRect/>
          </a:stretch>
        </p:blipFill>
        <p:spPr bwMode="auto">
          <a:xfrm>
            <a:off x="611560" y="339502"/>
            <a:ext cx="7243278" cy="4602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B388-42AA-4DF2-851A-CCA4A06B24AA}" type="slidenum">
              <a:rPr lang="nb-NO" smtClean="0"/>
              <a:pPr/>
              <a:t>3</a:t>
            </a:fld>
            <a:endParaRPr lang="nb-NO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411510"/>
            <a:ext cx="7955360" cy="4474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tjerne med 5 tagger 3"/>
          <p:cNvSpPr/>
          <p:nvPr/>
        </p:nvSpPr>
        <p:spPr>
          <a:xfrm>
            <a:off x="4572000" y="2571750"/>
            <a:ext cx="72008" cy="72008"/>
          </a:xfrm>
          <a:prstGeom prst="star5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tjerne med 5 tagger 4"/>
          <p:cNvSpPr/>
          <p:nvPr/>
        </p:nvSpPr>
        <p:spPr>
          <a:xfrm>
            <a:off x="3275856" y="3363838"/>
            <a:ext cx="72008" cy="72008"/>
          </a:xfrm>
          <a:prstGeom prst="star5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tjerne med 5 tagger 5"/>
          <p:cNvSpPr/>
          <p:nvPr/>
        </p:nvSpPr>
        <p:spPr>
          <a:xfrm>
            <a:off x="6732240" y="3795886"/>
            <a:ext cx="72008" cy="72008"/>
          </a:xfrm>
          <a:prstGeom prst="star5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7632</TotalTime>
  <Words>227</Words>
  <Application>Microsoft Office PowerPoint</Application>
  <PresentationFormat>Skjermfremvisning (16:9)</PresentationFormat>
  <Paragraphs>25</Paragraphs>
  <Slides>3</Slides>
  <Notes>0</Notes>
  <HiddenSlides>1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3</vt:i4>
      </vt:variant>
    </vt:vector>
  </HeadingPairs>
  <TitlesOfParts>
    <vt:vector size="4" baseType="lpstr">
      <vt:lpstr>Kontortema</vt:lpstr>
      <vt:lpstr>SYTGT058 Damascus Chemical Weapon research facility</vt:lpstr>
      <vt:lpstr>Lysbilde 2</vt:lpstr>
      <vt:lpstr>Lysbilde 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SYTGT058_Damascus Chemical Weapon research facility</dc:title>
  <dc:creator>132nd Virtual Wing;VIS</dc:creator>
  <cp:lastModifiedBy>Neck</cp:lastModifiedBy>
  <cp:revision>431</cp:revision>
  <dcterms:created xsi:type="dcterms:W3CDTF">2019-03-12T22:01:00Z</dcterms:created>
  <dcterms:modified xsi:type="dcterms:W3CDTF">2022-06-15T18:19:23Z</dcterms:modified>
</cp:coreProperties>
</file>